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0" name="Google Shape;100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SmartSync is a secure, AI-enhanced calendar that syncs UNIGE courses, exams, and Moodle data with students’ personal schedules.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Today, academic information is scattered across multiple platforms, forcing students to switch constantly and increasing the risk of missed deadlines and stress.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SmartSync unifies everything into one intelligent, integrated calendar—saving time and improving focus.</a:t>
            </a:r>
            <a:endParaRPr/>
          </a:p>
        </p:txBody>
      </p:sp>
      <p:sp>
        <p:nvSpPr>
          <p:cNvPr id="102" name="Google Shape;102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sydPjZhm1KoUknqjQIzwXO4UC7YgJgYT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1FA9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 rot="-1977201">
            <a:off x="8320927" y="-138116"/>
            <a:ext cx="12791303" cy="9442307"/>
          </a:xfrm>
          <a:custGeom>
            <a:rect b="b" l="l" r="r" t="t"/>
            <a:pathLst>
              <a:path extrusionOk="0"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 rot="-10659522">
            <a:off x="-1466084" y="-1104127"/>
            <a:ext cx="6017764" cy="3599717"/>
          </a:xfrm>
          <a:custGeom>
            <a:rect b="b" l="l" r="r" t="t"/>
            <a:pathLst>
              <a:path extrusionOk="0"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2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-924022" y="5188961"/>
            <a:ext cx="4716981" cy="6251420"/>
          </a:xfrm>
          <a:custGeom>
            <a:rect b="b" l="l" r="r" t="t"/>
            <a:pathLst>
              <a:path extrusionOk="0"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028700" y="5665579"/>
            <a:ext cx="13017405" cy="1774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4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SmartSync</a:t>
            </a:r>
            <a:endParaRPr/>
          </a:p>
        </p:txBody>
      </p:sp>
      <p:cxnSp>
        <p:nvCxnSpPr>
          <p:cNvPr id="92" name="Google Shape;92;p13"/>
          <p:cNvCxnSpPr/>
          <p:nvPr/>
        </p:nvCxnSpPr>
        <p:spPr>
          <a:xfrm>
            <a:off x="1045163" y="1480091"/>
            <a:ext cx="16214137" cy="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13"/>
          <p:cNvSpPr txBox="1"/>
          <p:nvPr/>
        </p:nvSpPr>
        <p:spPr>
          <a:xfrm>
            <a:off x="13809146" y="622579"/>
            <a:ext cx="3450154" cy="281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Presented by :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7809920" y="920227"/>
            <a:ext cx="944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Liam McLin &amp; Dev Roy Chowdhury, and Co. 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2008324" y="7800427"/>
            <a:ext cx="14287814" cy="1028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8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Adaptive Academic Calendar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Secure, AI-enhanced calendar syncing UNIGE courses, exams &amp; Moodle into one schedule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975727" y="981075"/>
            <a:ext cx="112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UNI</a:t>
            </a:r>
            <a:r>
              <a:rPr lang="en-US" sz="2500">
                <a:solidFill>
                  <a:srgbClr val="424242"/>
                </a:solidFill>
              </a:rPr>
              <a:t>G</a:t>
            </a:r>
            <a:r>
              <a:rPr lang="en-US" sz="25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424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64223" y="3602732"/>
            <a:ext cx="18339515" cy="9403170"/>
          </a:xfrm>
          <a:custGeom>
            <a:rect b="b" l="l" r="r" t="t"/>
            <a:pathLst>
              <a:path extrusionOk="0" h="9403170" w="18339515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-203669" y="-206665"/>
            <a:ext cx="18695337" cy="4744221"/>
          </a:xfrm>
          <a:custGeom>
            <a:rect b="b" l="l" r="r" t="t"/>
            <a:pathLst>
              <a:path extrusionOk="0" h="735004" w="2896397">
                <a:moveTo>
                  <a:pt x="0" y="0"/>
                </a:moveTo>
                <a:lnTo>
                  <a:pt x="2896397" y="0"/>
                </a:lnTo>
                <a:lnTo>
                  <a:pt x="2896397" y="735004"/>
                </a:lnTo>
                <a:lnTo>
                  <a:pt x="0" y="73500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14"/>
          <p:cNvGrpSpPr/>
          <p:nvPr/>
        </p:nvGrpSpPr>
        <p:grpSpPr>
          <a:xfrm>
            <a:off x="894040" y="2619946"/>
            <a:ext cx="16495548" cy="6800424"/>
            <a:chOff x="0" y="-28575"/>
            <a:chExt cx="4344507" cy="1791058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4344507" cy="1762483"/>
            </a:xfrm>
            <a:custGeom>
              <a:rect b="b" l="l" r="r" t="t"/>
              <a:pathLst>
                <a:path extrusionOk="0" h="1762483" w="4344507">
                  <a:moveTo>
                    <a:pt x="43648" y="0"/>
                  </a:moveTo>
                  <a:lnTo>
                    <a:pt x="4300858" y="0"/>
                  </a:lnTo>
                  <a:cubicBezTo>
                    <a:pt x="4312435" y="0"/>
                    <a:pt x="4323537" y="4599"/>
                    <a:pt x="4331722" y="12784"/>
                  </a:cubicBezTo>
                  <a:cubicBezTo>
                    <a:pt x="4339908" y="20970"/>
                    <a:pt x="4344507" y="32072"/>
                    <a:pt x="4344507" y="43648"/>
                  </a:cubicBezTo>
                  <a:lnTo>
                    <a:pt x="4344507" y="1718835"/>
                  </a:lnTo>
                  <a:cubicBezTo>
                    <a:pt x="4344507" y="1742941"/>
                    <a:pt x="4324965" y="1762483"/>
                    <a:pt x="4300858" y="1762483"/>
                  </a:cubicBezTo>
                  <a:lnTo>
                    <a:pt x="43648" y="1762483"/>
                  </a:lnTo>
                  <a:cubicBezTo>
                    <a:pt x="32072" y="1762483"/>
                    <a:pt x="20970" y="1757885"/>
                    <a:pt x="12784" y="1749699"/>
                  </a:cubicBezTo>
                  <a:cubicBezTo>
                    <a:pt x="4599" y="1741513"/>
                    <a:pt x="0" y="1730411"/>
                    <a:pt x="0" y="1718835"/>
                  </a:cubicBezTo>
                  <a:lnTo>
                    <a:pt x="0" y="43648"/>
                  </a:lnTo>
                  <a:cubicBezTo>
                    <a:pt x="0" y="19542"/>
                    <a:pt x="19542" y="0"/>
                    <a:pt x="43648" y="0"/>
                  </a:cubicBezTo>
                  <a:close/>
                </a:path>
              </a:pathLst>
            </a:custGeom>
            <a:solidFill>
              <a:srgbClr val="424242"/>
            </a:solidFill>
            <a:ln cap="rnd" cmpd="sng" w="19050">
              <a:solidFill>
                <a:srgbClr val="FF1F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-28575"/>
              <a:ext cx="4344507" cy="1791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16486613" y="3122398"/>
            <a:ext cx="480334" cy="480334"/>
            <a:chOff x="0" y="0"/>
            <a:chExt cx="812800" cy="812800"/>
          </a:xfrm>
        </p:grpSpPr>
        <p:sp>
          <p:nvSpPr>
            <p:cNvPr id="111" name="Google Shape;111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FA9"/>
            </a:solidFill>
            <a:ln cap="sq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 txBox="1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0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4"/>
          <p:cNvSpPr txBox="1"/>
          <p:nvPr/>
        </p:nvSpPr>
        <p:spPr>
          <a:xfrm>
            <a:off x="1601969" y="3023717"/>
            <a:ext cx="14124482" cy="1558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19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problem 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1611494" y="5335583"/>
            <a:ext cx="14884644" cy="4471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5439" lvl="1" marL="6908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Having several calendars is complicated to manage.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439" lvl="1" marL="6908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Risk of missing deadlines due to an overload of syllabuses that are difficult and inconvenient to consult.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439" lvl="1" marL="6908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Lack of a centralised calendar complicates effective time planning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9053816" y="4358437"/>
            <a:ext cx="7215772" cy="79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SmartSync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1FA9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/>
          <p:nvPr/>
        </p:nvSpPr>
        <p:spPr>
          <a:xfrm flipH="1" rot="2700000">
            <a:off x="-1839137" y="4989508"/>
            <a:ext cx="9290530" cy="6858100"/>
          </a:xfrm>
          <a:custGeom>
            <a:rect b="b" l="l" r="r" t="t"/>
            <a:pathLst>
              <a:path extrusionOk="0"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 rotWithShape="1">
            <a:blip r:embed="rId3">
              <a:alphaModFix amt="24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15"/>
          <p:cNvGrpSpPr/>
          <p:nvPr/>
        </p:nvGrpSpPr>
        <p:grpSpPr>
          <a:xfrm>
            <a:off x="7467600" y="1283000"/>
            <a:ext cx="10267597" cy="8616083"/>
            <a:chOff x="0" y="-28575"/>
            <a:chExt cx="2718597" cy="2035696"/>
          </a:xfrm>
        </p:grpSpPr>
        <p:sp>
          <p:nvSpPr>
            <p:cNvPr id="122" name="Google Shape;122;p15"/>
            <p:cNvSpPr/>
            <p:nvPr/>
          </p:nvSpPr>
          <p:spPr>
            <a:xfrm>
              <a:off x="0" y="0"/>
              <a:ext cx="2718597" cy="2007121"/>
            </a:xfrm>
            <a:custGeom>
              <a:rect b="b" l="l" r="r" t="t"/>
              <a:pathLst>
                <a:path extrusionOk="0" h="2007121" w="2718597">
                  <a:moveTo>
                    <a:pt x="69753" y="0"/>
                  </a:moveTo>
                  <a:lnTo>
                    <a:pt x="2648844" y="0"/>
                  </a:lnTo>
                  <a:cubicBezTo>
                    <a:pt x="2687367" y="0"/>
                    <a:pt x="2718597" y="31229"/>
                    <a:pt x="2718597" y="69753"/>
                  </a:cubicBezTo>
                  <a:lnTo>
                    <a:pt x="2718597" y="1937369"/>
                  </a:lnTo>
                  <a:cubicBezTo>
                    <a:pt x="2718597" y="1975892"/>
                    <a:pt x="2687367" y="2007121"/>
                    <a:pt x="2648844" y="2007121"/>
                  </a:cubicBezTo>
                  <a:lnTo>
                    <a:pt x="69753" y="2007121"/>
                  </a:lnTo>
                  <a:cubicBezTo>
                    <a:pt x="31229" y="2007121"/>
                    <a:pt x="0" y="1975892"/>
                    <a:pt x="0" y="1937369"/>
                  </a:cubicBezTo>
                  <a:lnTo>
                    <a:pt x="0" y="69753"/>
                  </a:lnTo>
                  <a:cubicBezTo>
                    <a:pt x="0" y="31229"/>
                    <a:pt x="31229" y="0"/>
                    <a:pt x="69753" y="0"/>
                  </a:cubicBezTo>
                  <a:close/>
                </a:path>
              </a:pathLst>
            </a:custGeom>
            <a:solidFill>
              <a:srgbClr val="FF1FA9"/>
            </a:solidFill>
            <a:ln cap="rnd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0" y="-28575"/>
              <a:ext cx="2718597" cy="2035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5"/>
          <p:cNvSpPr/>
          <p:nvPr/>
        </p:nvSpPr>
        <p:spPr>
          <a:xfrm>
            <a:off x="8031880" y="6020753"/>
            <a:ext cx="1812408" cy="1499873"/>
          </a:xfrm>
          <a:custGeom>
            <a:rect b="b" l="l" r="r" t="t"/>
            <a:pathLst>
              <a:path extrusionOk="0" h="1499873" w="1812408">
                <a:moveTo>
                  <a:pt x="0" y="0"/>
                </a:moveTo>
                <a:lnTo>
                  <a:pt x="1812408" y="0"/>
                </a:lnTo>
                <a:lnTo>
                  <a:pt x="1812408" y="1499874"/>
                </a:lnTo>
                <a:lnTo>
                  <a:pt x="0" y="1499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909169" y="2546134"/>
            <a:ext cx="1935118" cy="1935118"/>
          </a:xfrm>
          <a:custGeom>
            <a:rect b="b" l="l" r="r" t="t"/>
            <a:pathLst>
              <a:path extrusionOk="0" h="1935118" w="1935118">
                <a:moveTo>
                  <a:pt x="0" y="0"/>
                </a:moveTo>
                <a:lnTo>
                  <a:pt x="1935119" y="0"/>
                </a:lnTo>
                <a:lnTo>
                  <a:pt x="1935119" y="1935118"/>
                </a:lnTo>
                <a:lnTo>
                  <a:pt x="0" y="1935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585562" y="1613205"/>
            <a:ext cx="7356265" cy="1074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300"/>
              <a:buFont typeface="Arial"/>
              <a:buNone/>
            </a:pPr>
            <a:r>
              <a:rPr b="1" i="0" lang="en-US" sz="83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9844295" y="1729479"/>
            <a:ext cx="7486800" cy="10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SmartSync aggregates academic information from UNIGE sources into one pipeline.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It extract events (courses, exams, Moodle deadlines) and standardize them into a single format.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We merge events into a single unified calendar view.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An AI layer enriches events with labels, priority, and short summaries.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The final output syncs to a single calendar via iCal, compatible with Google and Apple Calendar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Calibri"/>
              <a:buNone/>
            </a:pPr>
            <a:r>
              <a:t/>
            </a:r>
            <a:endParaRPr b="0" i="0" sz="2799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Calibri"/>
              <a:buNone/>
            </a:pPr>
            <a:r>
              <a:t/>
            </a:r>
            <a:endParaRPr b="0" i="0" sz="2799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Calibri"/>
              <a:buNone/>
            </a:pPr>
            <a:r>
              <a:t/>
            </a:r>
            <a:endParaRPr b="0" i="0" sz="2799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Calibri"/>
              <a:buNone/>
            </a:pPr>
            <a:r>
              <a:t/>
            </a:r>
            <a:endParaRPr b="0" i="0" sz="2799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424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 rot="1925852">
            <a:off x="11466076" y="-4040445"/>
            <a:ext cx="9386678" cy="10557613"/>
          </a:xfrm>
          <a:custGeom>
            <a:rect b="b" l="l" r="r" t="t"/>
            <a:pathLst>
              <a:path extrusionOk="0"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953566" y="647822"/>
            <a:ext cx="644940" cy="644940"/>
          </a:xfrm>
          <a:custGeom>
            <a:rect b="b" l="l" r="r" t="t"/>
            <a:pathLst>
              <a:path extrusionOk="0"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-1964581" y="6163012"/>
            <a:ext cx="12299674" cy="5143500"/>
          </a:xfrm>
          <a:custGeom>
            <a:rect b="b" l="l" r="r" t="t"/>
            <a:pathLst>
              <a:path extrusionOk="0" h="5143500" w="12299674">
                <a:moveTo>
                  <a:pt x="0" y="0"/>
                </a:moveTo>
                <a:lnTo>
                  <a:pt x="12299674" y="0"/>
                </a:lnTo>
                <a:lnTo>
                  <a:pt x="122996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0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6"/>
          <p:cNvGrpSpPr/>
          <p:nvPr/>
        </p:nvGrpSpPr>
        <p:grpSpPr>
          <a:xfrm>
            <a:off x="9852350" y="42965"/>
            <a:ext cx="7652018" cy="10049533"/>
            <a:chOff x="0" y="-28575"/>
            <a:chExt cx="2015346" cy="2646790"/>
          </a:xfrm>
        </p:grpSpPr>
        <p:sp>
          <p:nvSpPr>
            <p:cNvPr id="136" name="Google Shape;136;p16"/>
            <p:cNvSpPr/>
            <p:nvPr/>
          </p:nvSpPr>
          <p:spPr>
            <a:xfrm>
              <a:off x="0" y="0"/>
              <a:ext cx="2015346" cy="2618215"/>
            </a:xfrm>
            <a:custGeom>
              <a:rect b="b" l="l" r="r" t="t"/>
              <a:pathLst>
                <a:path extrusionOk="0" h="2618215" w="2015346">
                  <a:moveTo>
                    <a:pt x="94093" y="0"/>
                  </a:moveTo>
                  <a:lnTo>
                    <a:pt x="1921254" y="0"/>
                  </a:lnTo>
                  <a:cubicBezTo>
                    <a:pt x="1946209" y="0"/>
                    <a:pt x="1970142" y="9913"/>
                    <a:pt x="1987787" y="27559"/>
                  </a:cubicBezTo>
                  <a:cubicBezTo>
                    <a:pt x="2005433" y="45205"/>
                    <a:pt x="2015346" y="69138"/>
                    <a:pt x="2015346" y="94093"/>
                  </a:cubicBezTo>
                  <a:lnTo>
                    <a:pt x="2015346" y="2524123"/>
                  </a:lnTo>
                  <a:cubicBezTo>
                    <a:pt x="2015346" y="2576089"/>
                    <a:pt x="1973220" y="2618215"/>
                    <a:pt x="1921254" y="2618215"/>
                  </a:cubicBezTo>
                  <a:lnTo>
                    <a:pt x="94093" y="2618215"/>
                  </a:lnTo>
                  <a:cubicBezTo>
                    <a:pt x="42127" y="2618215"/>
                    <a:pt x="0" y="2576089"/>
                    <a:pt x="0" y="2524123"/>
                  </a:cubicBezTo>
                  <a:lnTo>
                    <a:pt x="0" y="94093"/>
                  </a:lnTo>
                  <a:cubicBezTo>
                    <a:pt x="0" y="42127"/>
                    <a:pt x="42127" y="0"/>
                    <a:pt x="94093" y="0"/>
                  </a:cubicBezTo>
                  <a:close/>
                </a:path>
              </a:pathLst>
            </a:custGeom>
            <a:solidFill>
              <a:srgbClr val="424242"/>
            </a:solidFill>
            <a:ln cap="rnd" cmpd="sng" w="19050">
              <a:solidFill>
                <a:srgbClr val="FF1F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6"/>
            <p:cNvSpPr txBox="1"/>
            <p:nvPr/>
          </p:nvSpPr>
          <p:spPr>
            <a:xfrm>
              <a:off x="0" y="-28575"/>
              <a:ext cx="2015346" cy="2646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6"/>
          <p:cNvSpPr/>
          <p:nvPr/>
        </p:nvSpPr>
        <p:spPr>
          <a:xfrm>
            <a:off x="10165071" y="1006854"/>
            <a:ext cx="7026575" cy="8230249"/>
          </a:xfrm>
          <a:custGeom>
            <a:rect b="b" l="l" r="r" t="t"/>
            <a:pathLst>
              <a:path extrusionOk="0" h="8230249" w="7026575">
                <a:moveTo>
                  <a:pt x="0" y="0"/>
                </a:moveTo>
                <a:lnTo>
                  <a:pt x="7026575" y="0"/>
                </a:lnTo>
                <a:lnTo>
                  <a:pt x="7026575" y="8230249"/>
                </a:lnTo>
                <a:lnTo>
                  <a:pt x="0" y="8230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028700" y="1738540"/>
            <a:ext cx="13389009" cy="1406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96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solution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5536114" y="3095866"/>
            <a:ext cx="7215772" cy="794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3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SmartSync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424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 title="vi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42" y="21326"/>
            <a:ext cx="17995722" cy="102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1FA9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 flipH="1" rot="2700000">
            <a:off x="-2109444" y="5046072"/>
            <a:ext cx="9290530" cy="6858100"/>
          </a:xfrm>
          <a:custGeom>
            <a:rect b="b" l="l" r="r" t="t"/>
            <a:pathLst>
              <a:path extrusionOk="0"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 rotWithShape="1">
            <a:blip r:embed="rId3">
              <a:alphaModFix amt="24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953566" y="647822"/>
            <a:ext cx="644940" cy="644940"/>
          </a:xfrm>
          <a:custGeom>
            <a:rect b="b" l="l" r="r" t="t"/>
            <a:pathLst>
              <a:path extrusionOk="0"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18"/>
          <p:cNvGrpSpPr/>
          <p:nvPr/>
        </p:nvGrpSpPr>
        <p:grpSpPr>
          <a:xfrm>
            <a:off x="7660832" y="99002"/>
            <a:ext cx="9846377" cy="9847663"/>
            <a:chOff x="0" y="-28575"/>
            <a:chExt cx="2593284" cy="2593623"/>
          </a:xfrm>
        </p:grpSpPr>
        <p:sp>
          <p:nvSpPr>
            <p:cNvPr id="153" name="Google Shape;153;p18"/>
            <p:cNvSpPr/>
            <p:nvPr/>
          </p:nvSpPr>
          <p:spPr>
            <a:xfrm>
              <a:off x="0" y="0"/>
              <a:ext cx="2593284" cy="2565048"/>
            </a:xfrm>
            <a:custGeom>
              <a:rect b="b" l="l" r="r" t="t"/>
              <a:pathLst>
                <a:path extrusionOk="0" h="2565048" w="2593284">
                  <a:moveTo>
                    <a:pt x="73123" y="0"/>
                  </a:moveTo>
                  <a:lnTo>
                    <a:pt x="2520161" y="0"/>
                  </a:lnTo>
                  <a:cubicBezTo>
                    <a:pt x="2539555" y="0"/>
                    <a:pt x="2558154" y="7704"/>
                    <a:pt x="2571867" y="21417"/>
                  </a:cubicBezTo>
                  <a:cubicBezTo>
                    <a:pt x="2585580" y="35131"/>
                    <a:pt x="2593284" y="53730"/>
                    <a:pt x="2593284" y="73123"/>
                  </a:cubicBezTo>
                  <a:lnTo>
                    <a:pt x="2593284" y="2491925"/>
                  </a:lnTo>
                  <a:cubicBezTo>
                    <a:pt x="2593284" y="2532310"/>
                    <a:pt x="2560546" y="2565048"/>
                    <a:pt x="2520161" y="2565048"/>
                  </a:cubicBezTo>
                  <a:lnTo>
                    <a:pt x="73123" y="2565048"/>
                  </a:lnTo>
                  <a:cubicBezTo>
                    <a:pt x="32738" y="2565048"/>
                    <a:pt x="0" y="2532310"/>
                    <a:pt x="0" y="2491925"/>
                  </a:cubicBezTo>
                  <a:lnTo>
                    <a:pt x="0" y="73123"/>
                  </a:lnTo>
                  <a:cubicBezTo>
                    <a:pt x="0" y="32738"/>
                    <a:pt x="32738" y="0"/>
                    <a:pt x="73123" y="0"/>
                  </a:cubicBezTo>
                  <a:close/>
                </a:path>
              </a:pathLst>
            </a:custGeom>
            <a:solidFill>
              <a:srgbClr val="FF1FA9"/>
            </a:solidFill>
            <a:ln cap="rnd" cmpd="sng" w="19050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 txBox="1"/>
            <p:nvPr/>
          </p:nvSpPr>
          <p:spPr>
            <a:xfrm>
              <a:off x="0" y="-28575"/>
              <a:ext cx="2593284" cy="2593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1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8"/>
          <p:cNvSpPr/>
          <p:nvPr/>
        </p:nvSpPr>
        <p:spPr>
          <a:xfrm>
            <a:off x="8352494" y="1320546"/>
            <a:ext cx="1583013" cy="1722632"/>
          </a:xfrm>
          <a:custGeom>
            <a:rect b="b" l="l" r="r" t="t"/>
            <a:pathLst>
              <a:path extrusionOk="0" h="1722632" w="1583013">
                <a:moveTo>
                  <a:pt x="0" y="0"/>
                </a:moveTo>
                <a:lnTo>
                  <a:pt x="1583012" y="0"/>
                </a:lnTo>
                <a:lnTo>
                  <a:pt x="1583012" y="1722632"/>
                </a:lnTo>
                <a:lnTo>
                  <a:pt x="0" y="1722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8352494" y="5573395"/>
            <a:ext cx="1583013" cy="1583013"/>
          </a:xfrm>
          <a:custGeom>
            <a:rect b="b" l="l" r="r" t="t"/>
            <a:pathLst>
              <a:path extrusionOk="0" h="1583013" w="1583013">
                <a:moveTo>
                  <a:pt x="0" y="0"/>
                </a:moveTo>
                <a:lnTo>
                  <a:pt x="1583013" y="0"/>
                </a:lnTo>
                <a:lnTo>
                  <a:pt x="1583013" y="1583013"/>
                </a:lnTo>
                <a:lnTo>
                  <a:pt x="0" y="1583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062250" y="5458902"/>
            <a:ext cx="68805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Looking Into the Future 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11644550" y="1134809"/>
            <a:ext cx="514050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Short-Term Developments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10180342" y="1830134"/>
            <a:ext cx="7089421" cy="1397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7747" lvl="1" marL="615493" marR="0" rtl="0" algn="l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Arial"/>
              <a:buChar char="•"/>
            </a:pPr>
            <a:r>
              <a:rPr b="0" i="0" lang="en-US" sz="2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 the University Moodle API into the system ⟶ retrieve syllabus and exam data </a:t>
            </a:r>
            <a:endParaRPr/>
          </a:p>
          <a:p>
            <a:pPr indent="0" lvl="0" marL="0" marR="0" rtl="0" algn="l">
              <a:lnSpc>
                <a:spcPct val="1007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11644550" y="4624876"/>
            <a:ext cx="514050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Long Term Developments 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10458442" y="5385077"/>
            <a:ext cx="6533219" cy="3499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Arial"/>
              <a:buChar char="•"/>
            </a:pPr>
            <a:r>
              <a:rPr b="0" i="0" lang="en-US" sz="2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 the university to optimise exam dates based on aggregated availability through a background system</a:t>
            </a:r>
            <a:endParaRPr sz="2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Arial"/>
              <a:buChar char="•"/>
            </a:pPr>
            <a:r>
              <a:rPr b="0" i="0" lang="en-US" sz="2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with the university to install         in-house servers capable of running LLMs ⟶ privacy &amp; security</a:t>
            </a:r>
            <a:endParaRPr sz="2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76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